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8"/>
  </p:notesMasterIdLst>
  <p:sldIdLst>
    <p:sldId id="507" r:id="rId2"/>
    <p:sldId id="514" r:id="rId3"/>
    <p:sldId id="517" r:id="rId4"/>
    <p:sldId id="516" r:id="rId5"/>
    <p:sldId id="518" r:id="rId6"/>
    <p:sldId id="515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/>
        <a:cs typeface="ＭＳ Ｐゴシック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/>
        <a:cs typeface="ＭＳ Ｐゴシック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/>
        <a:cs typeface="ＭＳ Ｐゴシック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/>
        <a:cs typeface="ＭＳ Ｐゴシック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ＭＳ Ｐゴシック"/>
        <a:cs typeface="ＭＳ Ｐゴシック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ＭＳ Ｐゴシック"/>
        <a:cs typeface="ＭＳ Ｐゴシック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ＭＳ Ｐゴシック"/>
        <a:cs typeface="ＭＳ Ｐゴシック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ＭＳ Ｐゴシック"/>
        <a:cs typeface="ＭＳ Ｐゴシック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0B538E"/>
    <a:srgbClr val="FF0000"/>
    <a:srgbClr val="FFFF00"/>
    <a:srgbClr val="FFFFCC"/>
    <a:srgbClr val="C9C400"/>
    <a:srgbClr val="996633"/>
    <a:srgbClr val="FF9900"/>
    <a:srgbClr val="09407B"/>
    <a:srgbClr val="00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6377" autoAdjust="0"/>
    <p:restoredTop sz="99055" autoAdjust="0"/>
  </p:normalViewPr>
  <p:slideViewPr>
    <p:cSldViewPr>
      <p:cViewPr>
        <p:scale>
          <a:sx n="70" d="100"/>
          <a:sy n="70" d="100"/>
        </p:scale>
        <p:origin x="6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3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fld id="{C143A591-BD78-4B58-A792-70070AA936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107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31075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2C9055B-DCB3-4630-9AD2-EED8D3C92BBE}" type="slidenum">
              <a:rPr lang="en-US"/>
              <a:pPr algn="r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107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31075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2C9055B-DCB3-4630-9AD2-EED8D3C92BBE}" type="slidenum">
              <a:rPr lang="en-US"/>
              <a:pPr algn="r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107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31075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2C9055B-DCB3-4630-9AD2-EED8D3C92BBE}" type="slidenum">
              <a:rPr lang="en-US"/>
              <a:pPr algn="r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107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31075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2C9055B-DCB3-4630-9AD2-EED8D3C92BBE}" type="slidenum">
              <a:rPr lang="en-US"/>
              <a:pPr algn="r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902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29027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5" tIns="45718" rIns="91435" bIns="45718" anchor="b"/>
          <a:lstStyle/>
          <a:p>
            <a:pPr algn="r"/>
            <a:fld id="{80D8FC0E-DB80-4009-8961-117E00492EC2}" type="slidenum">
              <a:rPr lang="en-US"/>
              <a:pPr algn="r"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03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770563"/>
            <a:ext cx="9144000" cy="108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8872538" y="5949950"/>
            <a:ext cx="30797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fld id="{4AF30391-205A-4AFD-B515-21220ABC4790}" type="slidenum">
              <a:rPr lang="en-US" sz="800">
                <a:solidFill>
                  <a:srgbClr val="0B538E"/>
                </a:solidFill>
                <a:latin typeface="Arial" pitchFamily="34" charset="0"/>
                <a:cs typeface="+mn-cs"/>
              </a:rPr>
              <a:pPr>
                <a:defRPr/>
              </a:pPr>
              <a:t>‹#›</a:t>
            </a:fld>
            <a:endParaRPr lang="en-US" sz="800">
              <a:solidFill>
                <a:srgbClr val="0B538E"/>
              </a:solidFill>
              <a:latin typeface="Arial" pitchFamily="34" charset="0"/>
              <a:cs typeface="+mn-cs"/>
            </a:endParaRPr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3200" smtClean="0"/>
            </a:lvl1pPr>
          </a:lstStyle>
          <a:p>
            <a:r>
              <a:rPr lang="en-US" smtClean="0"/>
              <a:t>Click to edit Master title style</a:t>
            </a:r>
          </a:p>
        </p:txBody>
      </p:sp>
      <p:sp>
        <p:nvSpPr>
          <p:cNvPr id="17414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mtClean="0"/>
            </a:lvl1pPr>
          </a:lstStyle>
          <a:p>
            <a:r>
              <a:rPr lang="en-US" smtClean="0"/>
              <a:t>Click to edit Master subtitle style</a:t>
            </a:r>
          </a:p>
        </p:txBody>
      </p:sp>
    </p:spTree>
  </p:cSld>
  <p:clrMapOvr>
    <a:masterClrMapping/>
  </p:clrMapOvr>
  <p:transition spd="med" advClick="0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 advClick="0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 advClick="0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304800"/>
            <a:ext cx="2133600" cy="55006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248400" cy="55006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 advClick="0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0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38100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/>
          <p:nvPr userDrawn="1"/>
        </p:nvSpPr>
        <p:spPr>
          <a:xfrm>
            <a:off x="0" y="0"/>
            <a:ext cx="762000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Box 3"/>
          <p:cNvSpPr txBox="1"/>
          <p:nvPr userDrawn="1"/>
        </p:nvSpPr>
        <p:spPr>
          <a:xfrm>
            <a:off x="0" y="76200"/>
            <a:ext cx="461665" cy="3437801"/>
          </a:xfrm>
          <a:prstGeom prst="rect">
            <a:avLst/>
          </a:prstGeom>
          <a:noFill/>
        </p:spPr>
        <p:txBody>
          <a:bodyPr vert="vert270" wrap="none">
            <a:spAutoFit/>
          </a:bodyPr>
          <a:lstStyle/>
          <a:p>
            <a:pPr>
              <a:defRPr/>
            </a:pPr>
            <a:r>
              <a:rPr lang="en-US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Monitor &amp; Improve Operations</a:t>
            </a:r>
          </a:p>
        </p:txBody>
      </p:sp>
    </p:spTree>
  </p:cSld>
  <p:clrMapOvr>
    <a:masterClrMapping/>
  </p:clrMapOvr>
  <p:transition spd="med" advClick="0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 userDrawn="1"/>
        </p:nvSpPr>
        <p:spPr>
          <a:xfrm>
            <a:off x="0" y="0"/>
            <a:ext cx="762000" cy="6858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Box 3"/>
          <p:cNvSpPr txBox="1"/>
          <p:nvPr userDrawn="1"/>
        </p:nvSpPr>
        <p:spPr>
          <a:xfrm>
            <a:off x="0" y="0"/>
            <a:ext cx="461665" cy="2293256"/>
          </a:xfrm>
          <a:prstGeom prst="rect">
            <a:avLst/>
          </a:prstGeom>
          <a:noFill/>
        </p:spPr>
        <p:txBody>
          <a:bodyPr vert="vert270" wrap="none">
            <a:spAutoFit/>
          </a:bodyPr>
          <a:lstStyle/>
          <a:p>
            <a:pPr>
              <a:defRPr/>
            </a:pPr>
            <a:r>
              <a:rPr lang="en-US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Troubleshoot Issues </a:t>
            </a:r>
          </a:p>
        </p:txBody>
      </p:sp>
    </p:spTree>
  </p:cSld>
  <p:clrMapOvr>
    <a:masterClrMapping/>
  </p:clrMapOvr>
  <p:transition spd="med" advClick="0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 userDrawn="1"/>
        </p:nvSpPr>
        <p:spPr>
          <a:xfrm>
            <a:off x="0" y="0"/>
            <a:ext cx="762000" cy="6858000"/>
          </a:xfrm>
          <a:prstGeom prst="rect">
            <a:avLst/>
          </a:prstGeom>
          <a:solidFill>
            <a:srgbClr val="9966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Box 3"/>
          <p:cNvSpPr txBox="1"/>
          <p:nvPr userDrawn="1"/>
        </p:nvSpPr>
        <p:spPr>
          <a:xfrm>
            <a:off x="0" y="0"/>
            <a:ext cx="461665" cy="4335482"/>
          </a:xfrm>
          <a:prstGeom prst="rect">
            <a:avLst/>
          </a:prstGeom>
          <a:noFill/>
        </p:spPr>
        <p:txBody>
          <a:bodyPr vert="vert270" wrap="none">
            <a:spAutoFit/>
          </a:bodyPr>
          <a:lstStyle/>
          <a:p>
            <a:pPr>
              <a:defRPr/>
            </a:pPr>
            <a:r>
              <a:rPr lang="en-US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Prepare Regulatory &amp; Internal Reports </a:t>
            </a:r>
          </a:p>
        </p:txBody>
      </p:sp>
    </p:spTree>
  </p:cSld>
  <p:clrMapOvr>
    <a:masterClrMapping/>
  </p:clrMapOvr>
  <p:transition spd="med" advClick="0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 userDrawn="1"/>
        </p:nvSpPr>
        <p:spPr>
          <a:xfrm>
            <a:off x="0" y="0"/>
            <a:ext cx="76200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Box 3"/>
          <p:cNvSpPr txBox="1"/>
          <p:nvPr userDrawn="1"/>
        </p:nvSpPr>
        <p:spPr>
          <a:xfrm>
            <a:off x="0" y="0"/>
            <a:ext cx="461665" cy="2310889"/>
          </a:xfrm>
          <a:prstGeom prst="rect">
            <a:avLst/>
          </a:prstGeom>
          <a:noFill/>
        </p:spPr>
        <p:txBody>
          <a:bodyPr vert="vert270" wrap="none">
            <a:spAutoFit/>
          </a:bodyPr>
          <a:lstStyle/>
          <a:p>
            <a:pPr>
              <a:defRPr/>
            </a:pPr>
            <a:r>
              <a:rPr lang="en-US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Easily Compile Data </a:t>
            </a:r>
          </a:p>
        </p:txBody>
      </p:sp>
    </p:spTree>
  </p:cSld>
  <p:clrMapOvr>
    <a:masterClrMapping/>
  </p:clrMapOvr>
  <p:transition spd="med" advClick="0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 userDrawn="1"/>
        </p:nvSpPr>
        <p:spPr>
          <a:xfrm>
            <a:off x="0" y="0"/>
            <a:ext cx="762000" cy="68580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Box 3"/>
          <p:cNvSpPr txBox="1"/>
          <p:nvPr userDrawn="1"/>
        </p:nvSpPr>
        <p:spPr>
          <a:xfrm>
            <a:off x="0" y="0"/>
            <a:ext cx="461665" cy="3465051"/>
          </a:xfrm>
          <a:prstGeom prst="rect">
            <a:avLst/>
          </a:prstGeom>
          <a:noFill/>
        </p:spPr>
        <p:txBody>
          <a:bodyPr vert="vert270" wrap="none">
            <a:spAutoFit/>
          </a:bodyPr>
          <a:lstStyle/>
          <a:p>
            <a:pPr>
              <a:defRPr/>
            </a:pPr>
            <a:r>
              <a:rPr lang="en-US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Manage Complex Calculations </a:t>
            </a:r>
          </a:p>
        </p:txBody>
      </p:sp>
    </p:spTree>
  </p:cSld>
  <p:clrMapOvr>
    <a:masterClrMapping/>
  </p:clrMapOvr>
  <p:transition spd="med" advClick="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03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770563"/>
            <a:ext cx="9144000" cy="108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8872538" y="5949950"/>
            <a:ext cx="30797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fld id="{4A12CC1E-7BA8-43AA-BF99-4473595CA34B}" type="slidenum">
              <a:rPr lang="en-US" sz="800">
                <a:solidFill>
                  <a:srgbClr val="0B538E"/>
                </a:solidFill>
                <a:latin typeface="Arial" pitchFamily="34" charset="0"/>
                <a:cs typeface="+mn-cs"/>
              </a:rPr>
              <a:pPr>
                <a:defRPr/>
              </a:pPr>
              <a:t>‹#›</a:t>
            </a:fld>
            <a:endParaRPr lang="en-US" sz="800">
              <a:solidFill>
                <a:srgbClr val="0B538E"/>
              </a:solidFill>
              <a:latin typeface="Arial" pitchFamily="34" charset="0"/>
              <a:cs typeface="+mn-cs"/>
            </a:endParaRPr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Click to edit Master title style</a:t>
            </a:r>
          </a:p>
        </p:txBody>
      </p:sp>
      <p:sp>
        <p:nvSpPr>
          <p:cNvPr id="21510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mtClean="0"/>
            </a:lvl1pPr>
          </a:lstStyle>
          <a:p>
            <a:r>
              <a:rPr lang="en-US" smtClean="0"/>
              <a:t>Click to edit Master subtitle style</a:t>
            </a:r>
          </a:p>
        </p:txBody>
      </p:sp>
    </p:spTree>
  </p:cSld>
  <p:clrMapOvr>
    <a:masterClrMapping/>
  </p:clrMapOvr>
  <p:transition spd="med" advClick="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 advClick="0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 advClick="0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76400"/>
            <a:ext cx="3810000" cy="4129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3810000" cy="4129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 advClick="0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 advClick="0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spd="med" advClick="0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0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 advClick="0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/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0" y="0"/>
            <a:ext cx="91440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030"/>
          <p:cNvPicPr>
            <a:picLocks noChangeAspect="1" noChangeArrowheads="1"/>
          </p:cNvPicPr>
          <p:nvPr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0" y="5770563"/>
            <a:ext cx="9144000" cy="108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3974" name="Text Box 6"/>
          <p:cNvSpPr txBox="1">
            <a:spLocks noChangeArrowheads="1"/>
          </p:cNvSpPr>
          <p:nvPr/>
        </p:nvSpPr>
        <p:spPr bwMode="auto">
          <a:xfrm>
            <a:off x="8872538" y="5949950"/>
            <a:ext cx="30797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fld id="{EAD20B9C-96CA-40B9-B2F2-F131ED5ACBB4}" type="slidenum">
              <a:rPr lang="en-US" sz="800">
                <a:solidFill>
                  <a:srgbClr val="0B538E"/>
                </a:solidFill>
                <a:latin typeface="Arial" pitchFamily="34" charset="0"/>
                <a:cs typeface="+mn-cs"/>
              </a:rPr>
              <a:pPr>
                <a:defRPr/>
              </a:pPr>
              <a:t>‹#›</a:t>
            </a:fld>
            <a:endParaRPr lang="en-US" sz="800">
              <a:solidFill>
                <a:srgbClr val="0B538E"/>
              </a:solidFill>
              <a:latin typeface="Arial" pitchFamily="34" charset="0"/>
              <a:cs typeface="+mn-cs"/>
            </a:endParaRP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152400"/>
            <a:ext cx="8839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219200"/>
            <a:ext cx="8458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3" r:id="rId15"/>
    <p:sldLayoutId id="2147483694" r:id="rId16"/>
    <p:sldLayoutId id="2147483695" r:id="rId17"/>
    <p:sldLayoutId id="2147483696" r:id="rId18"/>
    <p:sldLayoutId id="2147483697" r:id="rId19"/>
  </p:sldLayoutIdLst>
  <p:transition spd="med" advClick="0">
    <p:fade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B538E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B538E"/>
          </a:solidFill>
          <a:latin typeface="Arial Black" pitchFamily="34" charset="0"/>
          <a:ea typeface="ＭＳ Ｐゴシック"/>
          <a:cs typeface="ＭＳ Ｐゴシック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B538E"/>
          </a:solidFill>
          <a:latin typeface="Arial Black" pitchFamily="34" charset="0"/>
          <a:ea typeface="ＭＳ Ｐゴシック"/>
          <a:cs typeface="ＭＳ Ｐゴシック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B538E"/>
          </a:solidFill>
          <a:latin typeface="Arial Black" pitchFamily="34" charset="0"/>
          <a:ea typeface="ＭＳ Ｐゴシック"/>
          <a:cs typeface="ＭＳ Ｐゴシック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B538E"/>
          </a:solidFill>
          <a:latin typeface="Arial Black" pitchFamily="34" charset="0"/>
          <a:ea typeface="ＭＳ Ｐゴシック"/>
          <a:cs typeface="ＭＳ Ｐゴシック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B538E"/>
          </a:solidFill>
          <a:latin typeface="Arial Black" pitchFamily="34" charset="0"/>
          <a:ea typeface="ＭＳ Ｐゴシック"/>
          <a:cs typeface="ＭＳ Ｐゴシック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B538E"/>
          </a:solidFill>
          <a:latin typeface="Arial Black" pitchFamily="34" charset="0"/>
          <a:ea typeface="ＭＳ Ｐゴシック"/>
          <a:cs typeface="ＭＳ Ｐゴシック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B538E"/>
          </a:solidFill>
          <a:latin typeface="Arial Black" pitchFamily="34" charset="0"/>
          <a:ea typeface="ＭＳ Ｐゴシック"/>
          <a:cs typeface="ＭＳ Ｐゴシック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B538E"/>
          </a:solidFill>
          <a:latin typeface="Arial Black" pitchFamily="34" charset="0"/>
          <a:ea typeface="ＭＳ Ｐゴシック"/>
          <a:cs typeface="ＭＳ Ｐゴシック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9407B"/>
        </a:buClr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9407B"/>
        </a:buClr>
        <a:buChar char="–"/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9407B"/>
        </a:buClr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9407B"/>
        </a:buClr>
        <a:buChar char="–"/>
        <a:defRPr sz="14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9407B"/>
        </a:buClr>
        <a:buChar char="»"/>
        <a:defRPr sz="14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9407B"/>
        </a:buClr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9407B"/>
        </a:buClr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9407B"/>
        </a:buClr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9407B"/>
        </a:buClr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29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Case </a:t>
            </a:r>
            <a:r>
              <a:rPr lang="en-US" dirty="0" smtClean="0"/>
              <a:t>Study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i="1" dirty="0" smtClean="0"/>
              <a:t>Real Time Estimation of BOD</a:t>
            </a:r>
            <a:br>
              <a:rPr lang="en-US" i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 spd="med" advClick="0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4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0"/>
            <a:ext cx="8839200" cy="838200"/>
          </a:xfrm>
        </p:spPr>
        <p:txBody>
          <a:bodyPr/>
          <a:lstStyle/>
          <a:p>
            <a:r>
              <a:rPr lang="en-US" dirty="0" smtClean="0"/>
              <a:t>Problem: It is difficult to react to high BOD loads in real-time</a:t>
            </a:r>
          </a:p>
        </p:txBody>
      </p:sp>
      <p:sp>
        <p:nvSpPr>
          <p:cNvPr id="130050" name="Text Box 3"/>
          <p:cNvSpPr txBox="1">
            <a:spLocks noChangeArrowheads="1"/>
          </p:cNvSpPr>
          <p:nvPr/>
        </p:nvSpPr>
        <p:spPr bwMode="auto">
          <a:xfrm>
            <a:off x="381000" y="1600200"/>
            <a:ext cx="8458200" cy="3554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BOD </a:t>
            </a:r>
            <a:r>
              <a:rPr lang="en-US" sz="1800" dirty="0">
                <a:latin typeface="Calibri" pitchFamily="34" charset="0"/>
              </a:rPr>
              <a:t>results, a 5-day lab test, make it challenging for plant operations to adjust treatment processes to adverse levels of </a:t>
            </a:r>
            <a:r>
              <a:rPr lang="en-US" sz="1800" dirty="0" smtClean="0">
                <a:latin typeface="Calibri" pitchFamily="34" charset="0"/>
              </a:rPr>
              <a:t>BOD real-time. </a:t>
            </a:r>
          </a:p>
          <a:p>
            <a:endParaRPr lang="en-US" sz="1800" dirty="0" smtClean="0">
              <a:latin typeface="Calibri" pitchFamily="34" charset="0"/>
            </a:endParaRPr>
          </a:p>
          <a:p>
            <a:r>
              <a:rPr lang="en-US" sz="1800" dirty="0" smtClean="0">
                <a:latin typeface="Calibri" pitchFamily="34" charset="0"/>
              </a:rPr>
              <a:t>Symptoms</a:t>
            </a:r>
            <a:r>
              <a:rPr lang="en-US" sz="1800" dirty="0" smtClean="0">
                <a:latin typeface="Calibri" pitchFamily="34" charset="0"/>
              </a:rPr>
              <a:t>:</a:t>
            </a:r>
          </a:p>
          <a:p>
            <a:endParaRPr lang="en-US" sz="1800" dirty="0" smtClean="0">
              <a:latin typeface="Calibri" pitchFamily="34" charset="0"/>
            </a:endParaRPr>
          </a:p>
          <a:p>
            <a:pPr marL="231775" indent="-231775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800" dirty="0" smtClean="0"/>
              <a:t>The plant does not get timely information when a BOD load comes into the plant from industrial dischargers</a:t>
            </a:r>
          </a:p>
          <a:p>
            <a:pPr marL="231775" indent="-231775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800" dirty="0" smtClean="0">
                <a:latin typeface="Calibri" pitchFamily="34" charset="0"/>
              </a:rPr>
              <a:t>Inconsistent responses to incoming load by operators</a:t>
            </a:r>
          </a:p>
          <a:p>
            <a:pPr marL="231775" indent="-231775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800" dirty="0" smtClean="0">
                <a:latin typeface="Calibri" pitchFamily="34" charset="0"/>
              </a:rPr>
              <a:t>Not always known when to divert influent to holding tanks </a:t>
            </a:r>
          </a:p>
          <a:p>
            <a:pPr marL="231775" indent="-231775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800" dirty="0" smtClean="0">
                <a:latin typeface="Calibri" pitchFamily="34" charset="0"/>
              </a:rPr>
              <a:t>Compliance is sometimes compromised</a:t>
            </a:r>
            <a:endParaRPr lang="en-US" sz="1800" dirty="0" smtClean="0">
              <a:latin typeface="Calibri" pitchFamily="34" charset="0"/>
            </a:endParaRPr>
          </a:p>
        </p:txBody>
      </p:sp>
    </p:spTree>
  </p:cSld>
  <p:clrMapOvr>
    <a:masterClrMapping/>
  </p:clrMapOvr>
  <p:transition spd="med" advClick="0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4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0"/>
            <a:ext cx="8839200" cy="838200"/>
          </a:xfrm>
        </p:spPr>
        <p:txBody>
          <a:bodyPr/>
          <a:lstStyle/>
          <a:p>
            <a:r>
              <a:rPr lang="en-US" dirty="0" smtClean="0"/>
              <a:t>Plan: </a:t>
            </a:r>
            <a:r>
              <a:rPr lang="en-US" dirty="0" smtClean="0"/>
              <a:t>Analyzing the Problem</a:t>
            </a:r>
          </a:p>
        </p:txBody>
      </p:sp>
      <p:sp>
        <p:nvSpPr>
          <p:cNvPr id="130050" name="Text Box 3"/>
          <p:cNvSpPr txBox="1">
            <a:spLocks noChangeArrowheads="1"/>
          </p:cNvSpPr>
          <p:nvPr/>
        </p:nvSpPr>
        <p:spPr bwMode="auto">
          <a:xfrm>
            <a:off x="381000" y="609600"/>
            <a:ext cx="8458200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>
            <a:spAutoFit/>
          </a:bodyPr>
          <a:lstStyle/>
          <a:p>
            <a:endParaRPr lang="en-US" sz="1800" dirty="0" smtClean="0">
              <a:latin typeface="Calibri" pitchFamily="34" charset="0"/>
            </a:endParaRPr>
          </a:p>
          <a:p>
            <a:endParaRPr lang="en-US" sz="1800" dirty="0" smtClean="0">
              <a:latin typeface="Calibri" pitchFamily="34" charset="0"/>
            </a:endParaRPr>
          </a:p>
          <a:p>
            <a:r>
              <a:rPr lang="en-US" sz="1800" dirty="0" smtClean="0">
                <a:latin typeface="Calibri" pitchFamily="34" charset="0"/>
              </a:rPr>
              <a:t>Plan: Hach </a:t>
            </a:r>
            <a:r>
              <a:rPr lang="en-US" sz="1800" dirty="0" smtClean="0">
                <a:latin typeface="Calibri" pitchFamily="34" charset="0"/>
              </a:rPr>
              <a:t>WIMS™ correlation tools automatically generate a site specific equation  to estimate BOD in real-time based  on comparison of Hach UVAS on-line  sensor  (SCADA data) against </a:t>
            </a:r>
            <a:r>
              <a:rPr lang="en-US" sz="1800" dirty="0">
                <a:latin typeface="Calibri" pitchFamily="34" charset="0"/>
              </a:rPr>
              <a:t>lab BOD </a:t>
            </a:r>
            <a:r>
              <a:rPr lang="en-US" sz="1800" dirty="0" smtClean="0">
                <a:latin typeface="Calibri" pitchFamily="34" charset="0"/>
              </a:rPr>
              <a:t>measurements made with the HQ430 </a:t>
            </a:r>
            <a:r>
              <a:rPr lang="en-US" sz="1800" dirty="0" err="1" smtClean="0">
                <a:latin typeface="Calibri" pitchFamily="34" charset="0"/>
              </a:rPr>
              <a:t>Benchtop</a:t>
            </a:r>
            <a:r>
              <a:rPr lang="en-US" sz="1800" dirty="0" smtClean="0">
                <a:latin typeface="Calibri" pitchFamily="34" charset="0"/>
              </a:rPr>
              <a:t> meter with the </a:t>
            </a:r>
            <a:r>
              <a:rPr lang="en-US" sz="1800" dirty="0" err="1" smtClean="0">
                <a:latin typeface="Calibri" pitchFamily="34" charset="0"/>
              </a:rPr>
              <a:t>IntelliCAL</a:t>
            </a:r>
            <a:r>
              <a:rPr lang="en-US" sz="1800" dirty="0" smtClean="0">
                <a:latin typeface="Calibri" pitchFamily="34" charset="0"/>
              </a:rPr>
              <a:t> LBOD probe.  </a:t>
            </a:r>
          </a:p>
          <a:p>
            <a:endParaRPr lang="en-US" sz="1800" dirty="0" smtClean="0">
              <a:latin typeface="Calibri" pitchFamily="34" charset="0"/>
            </a:endParaRPr>
          </a:p>
          <a:p>
            <a:endParaRPr lang="en-US" sz="1800" dirty="0" smtClean="0">
              <a:latin typeface="Calibri" pitchFamily="34" charset="0"/>
            </a:endParaRPr>
          </a:p>
          <a:p>
            <a:r>
              <a:rPr lang="en-US" sz="1800" i="1" dirty="0" smtClean="0">
                <a:latin typeface="Calibri" pitchFamily="34" charset="0"/>
              </a:rPr>
              <a:t>“Our operations department now has access to data that allows them to make adjustments within their operational parameters within hours – not days”</a:t>
            </a:r>
          </a:p>
          <a:p>
            <a:endParaRPr lang="en-US" sz="1800" i="1" dirty="0" smtClean="0">
              <a:latin typeface="Calibri" pitchFamily="34" charset="0"/>
            </a:endParaRPr>
          </a:p>
          <a:p>
            <a:endParaRPr lang="en-US" sz="1800" i="1" dirty="0" smtClean="0">
              <a:latin typeface="Calibri" pitchFamily="34" charset="0"/>
            </a:endParaRPr>
          </a:p>
          <a:p>
            <a:r>
              <a:rPr lang="en-US" sz="1800" i="1" dirty="0" smtClean="0">
                <a:latin typeface="Calibri" pitchFamily="34" charset="0"/>
              </a:rPr>
              <a:t>“Monitoring our system continuously has made a big impact on our operational efficiencies and associated costs”</a:t>
            </a:r>
            <a:endParaRPr lang="en-US" sz="1800" i="1" dirty="0">
              <a:latin typeface="Calibri" pitchFamily="34" charset="0"/>
            </a:endParaRPr>
          </a:p>
          <a:p>
            <a:endParaRPr lang="en-US" sz="1800" dirty="0"/>
          </a:p>
        </p:txBody>
      </p:sp>
    </p:spTree>
  </p:cSld>
  <p:clrMapOvr>
    <a:masterClrMapping/>
  </p:clrMapOvr>
  <p:transition spd="med" advClick="0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4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0"/>
            <a:ext cx="8839200" cy="838200"/>
          </a:xfrm>
        </p:spPr>
        <p:txBody>
          <a:bodyPr/>
          <a:lstStyle/>
          <a:p>
            <a:r>
              <a:rPr lang="en-US" dirty="0" smtClean="0"/>
              <a:t>Do</a:t>
            </a:r>
            <a:r>
              <a:rPr lang="en-US" dirty="0" smtClean="0"/>
              <a:t>: </a:t>
            </a:r>
            <a:r>
              <a:rPr lang="en-US" dirty="0" smtClean="0"/>
              <a:t>Identify </a:t>
            </a:r>
            <a:r>
              <a:rPr lang="en-US" dirty="0" smtClean="0"/>
              <a:t>the Problem</a:t>
            </a:r>
          </a:p>
        </p:txBody>
      </p:sp>
      <p:sp>
        <p:nvSpPr>
          <p:cNvPr id="130050" name="Text Box 3"/>
          <p:cNvSpPr txBox="1">
            <a:spLocks noChangeArrowheads="1"/>
          </p:cNvSpPr>
          <p:nvPr/>
        </p:nvSpPr>
        <p:spPr bwMode="auto">
          <a:xfrm>
            <a:off x="381000" y="609600"/>
            <a:ext cx="84582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>
            <a:spAutoFit/>
          </a:bodyPr>
          <a:lstStyle/>
          <a:p>
            <a:endParaRPr lang="en-US" sz="1800" dirty="0" smtClean="0">
              <a:latin typeface="Calibri" pitchFamily="34" charset="0"/>
            </a:endParaRPr>
          </a:p>
          <a:p>
            <a:endParaRPr lang="en-US" sz="1800" dirty="0" smtClean="0">
              <a:latin typeface="Calibri" pitchFamily="34" charset="0"/>
            </a:endParaRPr>
          </a:p>
          <a:p>
            <a:r>
              <a:rPr lang="en-US" sz="1800" dirty="0" smtClean="0">
                <a:latin typeface="Calibri" pitchFamily="34" charset="0"/>
              </a:rPr>
              <a:t>Hach </a:t>
            </a:r>
            <a:r>
              <a:rPr lang="en-US" sz="1800" dirty="0" smtClean="0">
                <a:latin typeface="Calibri" pitchFamily="34" charset="0"/>
              </a:rPr>
              <a:t>WIMS™ correlation tools </a:t>
            </a:r>
            <a:r>
              <a:rPr lang="en-US" sz="1800" dirty="0" smtClean="0">
                <a:latin typeface="Calibri" pitchFamily="34" charset="0"/>
              </a:rPr>
              <a:t>provide a best fit estimation of influent BOD  to UV absorbance and provides a means to predict BOD loading much earlier than the normal 5-day test.</a:t>
            </a:r>
            <a:endParaRPr lang="en-US" sz="1800" dirty="0">
              <a:latin typeface="Calibri" pitchFamily="34" charset="0"/>
            </a:endParaRPr>
          </a:p>
          <a:p>
            <a:endParaRPr lang="en-US" sz="1800" dirty="0"/>
          </a:p>
        </p:txBody>
      </p:sp>
      <p:pic>
        <p:nvPicPr>
          <p:cNvPr id="13005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2971800"/>
            <a:ext cx="6443663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Click="0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4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0"/>
            <a:ext cx="8839200" cy="838200"/>
          </a:xfrm>
        </p:spPr>
        <p:txBody>
          <a:bodyPr/>
          <a:lstStyle/>
          <a:p>
            <a:r>
              <a:rPr lang="en-US" dirty="0" smtClean="0"/>
              <a:t>Check: Sustainability</a:t>
            </a:r>
            <a:endParaRPr lang="en-US" dirty="0" smtClean="0"/>
          </a:p>
        </p:txBody>
      </p:sp>
      <p:sp>
        <p:nvSpPr>
          <p:cNvPr id="130050" name="Text Box 3"/>
          <p:cNvSpPr txBox="1">
            <a:spLocks noChangeArrowheads="1"/>
          </p:cNvSpPr>
          <p:nvPr/>
        </p:nvSpPr>
        <p:spPr bwMode="auto">
          <a:xfrm>
            <a:off x="381000" y="609600"/>
            <a:ext cx="84582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>
            <a:spAutoFit/>
          </a:bodyPr>
          <a:lstStyle/>
          <a:p>
            <a:endParaRPr lang="en-US" sz="1800" dirty="0" smtClean="0">
              <a:latin typeface="Calibri" pitchFamily="34" charset="0"/>
            </a:endParaRPr>
          </a:p>
          <a:p>
            <a:endParaRPr lang="en-US" sz="1800" dirty="0" smtClean="0">
              <a:latin typeface="Calibri" pitchFamily="34" charset="0"/>
            </a:endParaRPr>
          </a:p>
          <a:p>
            <a:r>
              <a:rPr lang="en-US" sz="1800" dirty="0" smtClean="0"/>
              <a:t>Best Management Practices say it is not enough to simply identify the problem</a:t>
            </a:r>
          </a:p>
          <a:p>
            <a:r>
              <a:rPr lang="en-US" sz="1800" dirty="0" smtClean="0"/>
              <a:t>and formulate a solution.  They must be sustainable to gain maximum benefit!</a:t>
            </a:r>
          </a:p>
          <a:p>
            <a:endParaRPr lang="en-US" sz="1800" dirty="0" smtClean="0">
              <a:latin typeface="Calibri" pitchFamily="34" charset="0"/>
            </a:endParaRPr>
          </a:p>
          <a:p>
            <a:r>
              <a:rPr lang="en-US" sz="1800" dirty="0" smtClean="0">
                <a:latin typeface="Calibri" pitchFamily="34" charset="0"/>
              </a:rPr>
              <a:t>Import the Hach WIMS correlation equation to your SCADA system and monitor UV to keep on top of incoming BOD loading.</a:t>
            </a:r>
          </a:p>
          <a:p>
            <a:endParaRPr lang="en-US" sz="1800" dirty="0" smtClean="0">
              <a:latin typeface="Calibri" pitchFamily="34" charset="0"/>
            </a:endParaRPr>
          </a:p>
          <a:p>
            <a:r>
              <a:rPr lang="en-US" sz="1800" u="sng" dirty="0" smtClean="0">
                <a:latin typeface="Calibri" pitchFamily="34" charset="0"/>
              </a:rPr>
              <a:t>Sustainability is achieved by</a:t>
            </a:r>
            <a:r>
              <a:rPr lang="en-US" sz="1800" dirty="0" smtClean="0">
                <a:latin typeface="Calibri" pitchFamily="34" charset="0"/>
              </a:rPr>
              <a:t>:</a:t>
            </a:r>
          </a:p>
          <a:p>
            <a:pPr marL="231775" indent="-231775">
              <a:buFont typeface="Arial" pitchFamily="34" charset="0"/>
              <a:buChar char="•"/>
            </a:pPr>
            <a:r>
              <a:rPr lang="en-US" sz="1800" dirty="0" smtClean="0">
                <a:latin typeface="Calibri" pitchFamily="34" charset="0"/>
              </a:rPr>
              <a:t>Clearly defining goals</a:t>
            </a:r>
          </a:p>
          <a:p>
            <a:pPr marL="231775" indent="-231775">
              <a:buFont typeface="Arial" pitchFamily="34" charset="0"/>
              <a:buChar char="•"/>
            </a:pPr>
            <a:r>
              <a:rPr lang="en-US" sz="1800" dirty="0" smtClean="0">
                <a:latin typeface="Calibri" pitchFamily="34" charset="0"/>
              </a:rPr>
              <a:t>Continuous monitoring </a:t>
            </a:r>
            <a:br>
              <a:rPr lang="en-US" sz="1800" dirty="0" smtClean="0">
                <a:latin typeface="Calibri" pitchFamily="34" charset="0"/>
              </a:rPr>
            </a:br>
            <a:r>
              <a:rPr lang="en-US" sz="1800" dirty="0" smtClean="0">
                <a:latin typeface="Calibri" pitchFamily="34" charset="0"/>
              </a:rPr>
              <a:t>to efficiently manage </a:t>
            </a:r>
            <a:br>
              <a:rPr lang="en-US" sz="1800" dirty="0" smtClean="0">
                <a:latin typeface="Calibri" pitchFamily="34" charset="0"/>
              </a:rPr>
            </a:br>
            <a:r>
              <a:rPr lang="en-US" sz="1800" dirty="0" smtClean="0">
                <a:latin typeface="Calibri" pitchFamily="34" charset="0"/>
              </a:rPr>
              <a:t>plant operations </a:t>
            </a:r>
            <a:endParaRPr lang="en-US" sz="1800" dirty="0">
              <a:latin typeface="Calibri" pitchFamily="34" charset="0"/>
            </a:endParaRPr>
          </a:p>
          <a:p>
            <a:endParaRPr lang="en-US" sz="1800" dirty="0"/>
          </a:p>
        </p:txBody>
      </p:sp>
      <p:pic>
        <p:nvPicPr>
          <p:cNvPr id="13005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0400" y="2819400"/>
            <a:ext cx="5727565" cy="3268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Click="0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0"/>
            <a:ext cx="8839200" cy="990600"/>
          </a:xfrm>
        </p:spPr>
        <p:txBody>
          <a:bodyPr/>
          <a:lstStyle/>
          <a:p>
            <a:r>
              <a:rPr lang="en-US" dirty="0" smtClean="0"/>
              <a:t>Act</a:t>
            </a:r>
            <a:r>
              <a:rPr lang="en-US" dirty="0" smtClean="0"/>
              <a:t>: Results and Continuous Improvement</a:t>
            </a:r>
          </a:p>
        </p:txBody>
      </p:sp>
      <p:sp>
        <p:nvSpPr>
          <p:cNvPr id="128002" name="Text Box 3"/>
          <p:cNvSpPr txBox="1">
            <a:spLocks noChangeArrowheads="1"/>
          </p:cNvSpPr>
          <p:nvPr/>
        </p:nvSpPr>
        <p:spPr bwMode="auto">
          <a:xfrm>
            <a:off x="381000" y="1371600"/>
            <a:ext cx="8153400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wrap="square">
            <a:spAutoFit/>
          </a:bodyPr>
          <a:lstStyle/>
          <a:p>
            <a:pPr marL="228600" indent="-228600"/>
            <a:r>
              <a:rPr lang="en-US" sz="1800" dirty="0" smtClean="0"/>
              <a:t>Efficient Management</a:t>
            </a:r>
            <a:br>
              <a:rPr lang="en-US" sz="1800" dirty="0" smtClean="0"/>
            </a:br>
            <a:endParaRPr lang="en-US" sz="1800" dirty="0" smtClean="0"/>
          </a:p>
          <a:p>
            <a:pPr marL="228600" indent="-2286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800" dirty="0" smtClean="0"/>
              <a:t>UVAS </a:t>
            </a:r>
            <a:r>
              <a:rPr lang="en-US" sz="1800" dirty="0" smtClean="0"/>
              <a:t>readings can now be used confidently to predict BOD</a:t>
            </a:r>
          </a:p>
          <a:p>
            <a:pPr marL="228600" indent="-2286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800" dirty="0" smtClean="0"/>
              <a:t>The equation generated by Hach WIMS can be imported into a SCADA system for real time monitoring of the estimated BOD</a:t>
            </a:r>
          </a:p>
          <a:p>
            <a:pPr marL="228600" indent="-2286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800" dirty="0" smtClean="0"/>
              <a:t>“Slugs” can now be detected as they come in and can be properly handled</a:t>
            </a:r>
          </a:p>
          <a:p>
            <a:pPr marL="228600" indent="-2286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800" dirty="0" smtClean="0"/>
              <a:t>The plant treatment process is protected from high organic loads</a:t>
            </a:r>
          </a:p>
          <a:p>
            <a:pPr marL="228600" indent="-2286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800" dirty="0" smtClean="0"/>
              <a:t>Compliance excursions due to unexpected organic loads are minimized</a:t>
            </a:r>
          </a:p>
        </p:txBody>
      </p:sp>
    </p:spTree>
  </p:cSld>
  <p:clrMapOvr>
    <a:masterClrMapping/>
  </p:clrMapOvr>
  <p:transition spd="med" advClick="0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Blank Presentatio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3333CC"/>
      </a:folHlink>
    </a:clrScheme>
    <a:fontScheme name="1_Blank Presentation">
      <a:majorFont>
        <a:latin typeface="Arial Black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Blank Presentatio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15896</TotalTime>
  <Words>287</Words>
  <Application>Microsoft Office PowerPoint</Application>
  <PresentationFormat>On-screen Show (4:3)</PresentationFormat>
  <Paragraphs>47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1_Blank Presentation</vt:lpstr>
      <vt:lpstr>Case Study  Real Time Estimation of BOD  </vt:lpstr>
      <vt:lpstr>Problem: It is difficult to react to high BOD loads in real-time</vt:lpstr>
      <vt:lpstr>Plan: Analyzing the Problem</vt:lpstr>
      <vt:lpstr>Do: Identify the Problem</vt:lpstr>
      <vt:lpstr>Check: Sustainability</vt:lpstr>
      <vt:lpstr>Act: Results and Continuous Improvement</vt:lpstr>
    </vt:vector>
  </TitlesOfParts>
  <Company>Hach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Network Administrator</dc:creator>
  <cp:lastModifiedBy>gmiles</cp:lastModifiedBy>
  <cp:revision>387</cp:revision>
  <dcterms:created xsi:type="dcterms:W3CDTF">2005-01-06T01:25:25Z</dcterms:created>
  <dcterms:modified xsi:type="dcterms:W3CDTF">2012-07-25T02:37:55Z</dcterms:modified>
</cp:coreProperties>
</file>